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sldIdLst>
    <p:sldId id="297" r:id="rId2"/>
    <p:sldId id="290" r:id="rId3"/>
    <p:sldId id="295" r:id="rId4"/>
    <p:sldId id="294" r:id="rId5"/>
    <p:sldId id="298" r:id="rId6"/>
    <p:sldId id="303" r:id="rId7"/>
    <p:sldId id="299" r:id="rId8"/>
    <p:sldId id="304" r:id="rId9"/>
    <p:sldId id="300" r:id="rId10"/>
    <p:sldId id="301" r:id="rId11"/>
    <p:sldId id="302" r:id="rId12"/>
    <p:sldId id="263" r:id="rId13"/>
    <p:sldId id="305" r:id="rId14"/>
    <p:sldId id="307" r:id="rId15"/>
    <p:sldId id="306" r:id="rId16"/>
    <p:sldId id="291" r:id="rId17"/>
    <p:sldId id="293" r:id="rId18"/>
    <p:sldId id="292" r:id="rId19"/>
    <p:sldId id="296" r:id="rId20"/>
    <p:sldId id="308" r:id="rId21"/>
    <p:sldId id="309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0A3EDB-08A8-4DCC-8C81-0821CE424C8A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F5B77083-ECC3-4FCA-B134-90EDA10054D1}">
      <dgm:prSet phldrT="[Text]"/>
      <dgm:spPr/>
      <dgm:t>
        <a:bodyPr/>
        <a:lstStyle/>
        <a:p>
          <a:r>
            <a:rPr lang="en-US" dirty="0"/>
            <a:t>.</a:t>
          </a:r>
          <a:endParaRPr lang="en-GH" dirty="0"/>
        </a:p>
      </dgm:t>
    </dgm:pt>
    <dgm:pt modelId="{FE339B3D-BFA1-421E-A2EA-33D483F38B70}" type="parTrans" cxnId="{1A6EFBCD-285B-408E-ACB7-235DE89E952B}">
      <dgm:prSet/>
      <dgm:spPr/>
      <dgm:t>
        <a:bodyPr/>
        <a:lstStyle/>
        <a:p>
          <a:endParaRPr lang="en-GH"/>
        </a:p>
      </dgm:t>
    </dgm:pt>
    <dgm:pt modelId="{EF38115C-FC8C-42B2-AD1B-97E10A44B0D1}" type="sibTrans" cxnId="{1A6EFBCD-285B-408E-ACB7-235DE89E952B}">
      <dgm:prSet/>
      <dgm:spPr>
        <a:blipFill>
          <a:blip xmlns:r="http://schemas.openxmlformats.org/officeDocument/2006/relationships" r:embed="rId1"/>
          <a:srcRect/>
          <a:stretch>
            <a:fillRect l="-50000" r="-50000"/>
          </a:stretch>
        </a:blipFill>
      </dgm:spPr>
      <dgm:t>
        <a:bodyPr/>
        <a:lstStyle/>
        <a:p>
          <a:endParaRPr lang="en-GH"/>
        </a:p>
      </dgm:t>
    </dgm:pt>
    <dgm:pt modelId="{B54A2513-A6E7-4F52-BC0C-32A4A4E28454}" type="pres">
      <dgm:prSet presAssocID="{BB0A3EDB-08A8-4DCC-8C81-0821CE424C8A}" presName="Name0" presStyleCnt="0">
        <dgm:presLayoutVars>
          <dgm:chMax val="7"/>
          <dgm:chPref val="7"/>
          <dgm:dir/>
        </dgm:presLayoutVars>
      </dgm:prSet>
      <dgm:spPr/>
    </dgm:pt>
    <dgm:pt modelId="{846BE056-600F-4D85-89E5-40326526E836}" type="pres">
      <dgm:prSet presAssocID="{BB0A3EDB-08A8-4DCC-8C81-0821CE424C8A}" presName="Name1" presStyleCnt="0"/>
      <dgm:spPr/>
    </dgm:pt>
    <dgm:pt modelId="{822B26DF-4E5A-497B-BBBA-46B3C293E065}" type="pres">
      <dgm:prSet presAssocID="{EF38115C-FC8C-42B2-AD1B-97E10A44B0D1}" presName="picture_1" presStyleCnt="0"/>
      <dgm:spPr/>
    </dgm:pt>
    <dgm:pt modelId="{1311373E-6867-4067-A545-603B12C8B872}" type="pres">
      <dgm:prSet presAssocID="{EF38115C-FC8C-42B2-AD1B-97E10A44B0D1}" presName="pictureRepeatNode" presStyleLbl="alignImgPlace1" presStyleIdx="0" presStyleCnt="1" custLinFactNeighborX="82518" custLinFactNeighborY="28"/>
      <dgm:spPr/>
    </dgm:pt>
    <dgm:pt modelId="{BA51C52B-5DD6-4DA3-9377-DFE1BD19699B}" type="pres">
      <dgm:prSet presAssocID="{F5B77083-ECC3-4FCA-B134-90EDA10054D1}" presName="text_1" presStyleLbl="node1" presStyleIdx="0" presStyleCnt="0">
        <dgm:presLayoutVars>
          <dgm:bulletEnabled val="1"/>
        </dgm:presLayoutVars>
      </dgm:prSet>
      <dgm:spPr/>
    </dgm:pt>
  </dgm:ptLst>
  <dgm:cxnLst>
    <dgm:cxn modelId="{76D7ED63-DB9D-44CD-950B-EE0047A55421}" type="presOf" srcId="{EF38115C-FC8C-42B2-AD1B-97E10A44B0D1}" destId="{1311373E-6867-4067-A545-603B12C8B872}" srcOrd="0" destOrd="0" presId="urn:microsoft.com/office/officeart/2008/layout/CircularPictureCallout"/>
    <dgm:cxn modelId="{70602449-7FE1-4B6D-B258-0DD5F2AEEF46}" type="presOf" srcId="{BB0A3EDB-08A8-4DCC-8C81-0821CE424C8A}" destId="{B54A2513-A6E7-4F52-BC0C-32A4A4E28454}" srcOrd="0" destOrd="0" presId="urn:microsoft.com/office/officeart/2008/layout/CircularPictureCallout"/>
    <dgm:cxn modelId="{1A6EFBCD-285B-408E-ACB7-235DE89E952B}" srcId="{BB0A3EDB-08A8-4DCC-8C81-0821CE424C8A}" destId="{F5B77083-ECC3-4FCA-B134-90EDA10054D1}" srcOrd="0" destOrd="0" parTransId="{FE339B3D-BFA1-421E-A2EA-33D483F38B70}" sibTransId="{EF38115C-FC8C-42B2-AD1B-97E10A44B0D1}"/>
    <dgm:cxn modelId="{BD5A23DE-2884-499C-A307-A354FD641898}" type="presOf" srcId="{F5B77083-ECC3-4FCA-B134-90EDA10054D1}" destId="{BA51C52B-5DD6-4DA3-9377-DFE1BD19699B}" srcOrd="0" destOrd="0" presId="urn:microsoft.com/office/officeart/2008/layout/CircularPictureCallout"/>
    <dgm:cxn modelId="{CD2AE16D-A5E4-49BF-9DEF-07C885ED6E4A}" type="presParOf" srcId="{B54A2513-A6E7-4F52-BC0C-32A4A4E28454}" destId="{846BE056-600F-4D85-89E5-40326526E836}" srcOrd="0" destOrd="0" presId="urn:microsoft.com/office/officeart/2008/layout/CircularPictureCallout"/>
    <dgm:cxn modelId="{09395683-AD29-4FDD-AF59-58B25BC83179}" type="presParOf" srcId="{846BE056-600F-4D85-89E5-40326526E836}" destId="{822B26DF-4E5A-497B-BBBA-46B3C293E065}" srcOrd="0" destOrd="0" presId="urn:microsoft.com/office/officeart/2008/layout/CircularPictureCallout"/>
    <dgm:cxn modelId="{2C87743A-A974-4156-B1E5-913356845E13}" type="presParOf" srcId="{822B26DF-4E5A-497B-BBBA-46B3C293E065}" destId="{1311373E-6867-4067-A545-603B12C8B872}" srcOrd="0" destOrd="0" presId="urn:microsoft.com/office/officeart/2008/layout/CircularPictureCallout"/>
    <dgm:cxn modelId="{0E327FF5-5C9B-4FA6-8618-B9F26C601687}" type="presParOf" srcId="{846BE056-600F-4D85-89E5-40326526E836}" destId="{BA51C52B-5DD6-4DA3-9377-DFE1BD19699B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1373E-6867-4067-A545-603B12C8B872}">
      <dsp:nvSpPr>
        <dsp:cNvPr id="0" name=""/>
        <dsp:cNvSpPr/>
      </dsp:nvSpPr>
      <dsp:spPr>
        <a:xfrm>
          <a:off x="1700813" y="86704"/>
          <a:ext cx="1700813" cy="1700813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50000" r="-5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51C52B-5DD6-4DA3-9377-DFE1BD19699B}">
      <dsp:nvSpPr>
        <dsp:cNvPr id="0" name=""/>
        <dsp:cNvSpPr/>
      </dsp:nvSpPr>
      <dsp:spPr>
        <a:xfrm>
          <a:off x="1156553" y="989360"/>
          <a:ext cx="1088520" cy="561268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.</a:t>
          </a:r>
          <a:endParaRPr lang="en-GH" sz="4300" kern="1200" dirty="0"/>
        </a:p>
      </dsp:txBody>
      <dsp:txXfrm>
        <a:off x="1156553" y="989360"/>
        <a:ext cx="1088520" cy="561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782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67421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4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730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771329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3207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226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16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6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82483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521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8300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17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45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53445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119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11747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2CA0A93-646A-4805-827F-8C008F4DF7D9}" type="datetimeFigureOut">
              <a:rPr lang="en-GH" smtClean="0"/>
              <a:t>05/07/2022</a:t>
            </a:fld>
            <a:endParaRPr lang="en-G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2A9129C-08FD-4E73-8EA6-5BFA77E8177C}" type="slidenum">
              <a:rPr lang="en-GH" smtClean="0"/>
              <a:t>‹#›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98469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clipart.org/detail/4454/beetle-car" TargetMode="Externa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outreach.org/articles/australian-genomics-integrating-genomic-testing-healthcare/" TargetMode="External"/><Relationship Id="rId7" Type="http://schemas.openxmlformats.org/officeDocument/2006/relationships/hyperlink" Target="https://bioinformaticsgrx.es/el-equipo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hyperlink" Target="https://commons.wikimedia.org/wiki/File:Bioinformatics.png" TargetMode="Externa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ltrips.com/2013/04/guinea-bissau.html" TargetMode="External"/><Relationship Id="rId3" Type="http://schemas.openxmlformats.org/officeDocument/2006/relationships/hyperlink" Target="https://commons.wikimedia.org/wiki/File:Regions_of_Ghana_en.svg" TargetMode="External"/><Relationship Id="rId7" Type="http://schemas.openxmlformats.org/officeDocument/2006/relationships/image" Target="../media/image45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ommons.wikimedia.org/wiki/File:Maison_traditionnelle_Yendi,_Ghana.JPG" TargetMode="External"/><Relationship Id="rId5" Type="http://schemas.openxmlformats.org/officeDocument/2006/relationships/image" Target="../media/image44.JPG"/><Relationship Id="rId4" Type="http://schemas.openxmlformats.org/officeDocument/2006/relationships/image" Target="../media/image4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pcmc.org/kinship-with-christ/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g"/><Relationship Id="rId3" Type="http://schemas.openxmlformats.org/officeDocument/2006/relationships/hyperlink" Target="https://scidoc.org/finance-economics-and-trade.php" TargetMode="External"/><Relationship Id="rId7" Type="http://schemas.openxmlformats.org/officeDocument/2006/relationships/hyperlink" Target="https://researchoutreach.org/articles/directed-panspermia-synthetic-dna-bioforming-planets/" TargetMode="External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hyperlink" Target="https://www.tfa.net/state_education_in_this_country_is_so_poor_that_it_amounts_to_a_betrayal_of_our_children_it_s_child_abuse" TargetMode="External"/><Relationship Id="rId4" Type="http://schemas.openxmlformats.org/officeDocument/2006/relationships/image" Target="../media/image49.jpg"/><Relationship Id="rId9" Type="http://schemas.openxmlformats.org/officeDocument/2006/relationships/hyperlink" Target="http://rpg.stackexchange.com/questions/55500/tiefling-sorcerer-with-draconic-bloodlin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essenza.com/2016/08/money-economy-economics/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hyperlink" Target="https://helicobacpylori.blogspot.com/2010/10/caracteristicas-y-estructura-de-la.html" TargetMode="External"/><Relationship Id="rId4" Type="http://schemas.openxmlformats.org/officeDocument/2006/relationships/image" Target="../media/image5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g"/><Relationship Id="rId13" Type="http://schemas.openxmlformats.org/officeDocument/2006/relationships/hyperlink" Target="http://www.maggiehosmcgrane.com/2016/03/passion-mission-vocation-profession.html" TargetMode="External"/><Relationship Id="rId3" Type="http://schemas.openxmlformats.org/officeDocument/2006/relationships/hyperlink" Target="https://www.ednc.org/how-the-state-board-is-addressing-covid-19-for-schools-this-fall/" TargetMode="External"/><Relationship Id="rId7" Type="http://schemas.openxmlformats.org/officeDocument/2006/relationships/hyperlink" Target="http://www.pictofigo.com/freehand-image-search/Arrow/6" TargetMode="External"/><Relationship Id="rId12" Type="http://schemas.openxmlformats.org/officeDocument/2006/relationships/image" Target="../media/image60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hyperlink" Target="https://pixabay.com/vi/l%E1%BB%9Bp-h%E1%BB%8Dc-h%E1%BB%8Dc-t%E1%BA%ADp-h%E1%BB%A3p-t%C3%A1c-th%E1%BA%A3o-lu%E1%BA%ADn-1297779/" TargetMode="External"/><Relationship Id="rId5" Type="http://schemas.openxmlformats.org/officeDocument/2006/relationships/hyperlink" Target="https://www.peoplematters.in/article/performance-management/multitasking-to-do-or-not-to-do-4852" TargetMode="External"/><Relationship Id="rId15" Type="http://schemas.openxmlformats.org/officeDocument/2006/relationships/hyperlink" Target="https://foundationsforsuccess.pressbooks.com/chapter/the-serious-student/" TargetMode="External"/><Relationship Id="rId10" Type="http://schemas.openxmlformats.org/officeDocument/2006/relationships/image" Target="../media/image59.png"/><Relationship Id="rId4" Type="http://schemas.openxmlformats.org/officeDocument/2006/relationships/image" Target="../media/image56.jpg"/><Relationship Id="rId9" Type="http://schemas.openxmlformats.org/officeDocument/2006/relationships/hyperlink" Target="https://pxhere.com/en/photo/1459389" TargetMode="External"/><Relationship Id="rId14" Type="http://schemas.openxmlformats.org/officeDocument/2006/relationships/image" Target="../media/image61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commons.wikimedia.org/wiki/File:Nakpanduri_village_center.jpg" TargetMode="External"/><Relationship Id="rId7" Type="http://schemas.openxmlformats.org/officeDocument/2006/relationships/hyperlink" Target="https://www.flickr.com/photos/36484111@N00/37847207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hyperlink" Target="https://www.flickr.com/photos/terriem/6375146893" TargetMode="External"/><Relationship Id="rId4" Type="http://schemas.openxmlformats.org/officeDocument/2006/relationships/image" Target="../media/image11.jp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therealkelton/2849824346" TargetMode="External"/><Relationship Id="rId7" Type="http://schemas.openxmlformats.org/officeDocument/2006/relationships/hyperlink" Target="http://designmaterial.blogspot.com/2008/11/house-in-germany-by-j-mayer-h.html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hyperlink" Target="http://commons.wikimedia.org/wiki/File:US_Navy_070521-N-2908O-005_KARN_News_Radio_host_Bob_Steele_interviews_NRD_Nashville_Executive_Officer_Cmdr._Clint_Vollono,_U.S._Navy_Oceanographer_and_Navigator_Rear_Adm._Fred_Byus.jpg" TargetMode="External"/><Relationship Id="rId4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hyperlink" Target="https://policyoptions.irpp.org/magazines/may-2017/three-stages-innovation-agriculture/" TargetMode="External"/><Relationship Id="rId7" Type="http://schemas.openxmlformats.org/officeDocument/2006/relationships/hyperlink" Target="http://www.htxt.co.za/2015/01/16/saasta-calling-on-sas-budding-young-scientists-to-enter-natural-science-olympiad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hyperlink" Target="https://www.geograph.org.uk/photo/1879422" TargetMode="External"/><Relationship Id="rId4" Type="http://schemas.openxmlformats.org/officeDocument/2006/relationships/image" Target="../media/image19.jpg"/><Relationship Id="rId9" Type="http://schemas.openxmlformats.org/officeDocument/2006/relationships/hyperlink" Target="https://www.hrbartender.com/2020/technology-and-social-media/create-learning-organizatio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s://maimelatct.com/grade-10-physical-sciences/2122-2/" TargetMode="External"/><Relationship Id="rId7" Type="http://schemas.openxmlformats.org/officeDocument/2006/relationships/hyperlink" Target="https://www.goodfreephotos.com/other-photos/blackboard-chalkboard.jpg.php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g"/><Relationship Id="rId5" Type="http://schemas.openxmlformats.org/officeDocument/2006/relationships/hyperlink" Target="https://www.nexsys.it/blog/ict-e-it-significato-e-definizione/" TargetMode="External"/><Relationship Id="rId4" Type="http://schemas.openxmlformats.org/officeDocument/2006/relationships/image" Target="../media/image23.jpg"/><Relationship Id="rId9" Type="http://schemas.openxmlformats.org/officeDocument/2006/relationships/hyperlink" Target="https://commons.wikimedia.org/wiki/File:Bioinformatics.pn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hyperlink" Target="https://kstatelibraries.pressbooks.pub/economicsoffoodandag/" TargetMode="External"/><Relationship Id="rId7" Type="http://schemas.openxmlformats.org/officeDocument/2006/relationships/hyperlink" Target="https://openknowledge.worldbank.org/handle/10986/14783" TargetMode="Externa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hyperlink" Target="https://www.ag.ndsu.edu/news/columns/spotlight-on-economics/spotlight-on-economics-the-monetary-role-of-commodities/wheat-production-and-price-data/view" TargetMode="External"/><Relationship Id="rId4" Type="http://schemas.openxmlformats.org/officeDocument/2006/relationships/image" Target="../media/image27.jpeg"/><Relationship Id="rId9" Type="http://schemas.openxmlformats.org/officeDocument/2006/relationships/hyperlink" Target="https://alkimosarchive.wordpress.com/2010/11/10/the-g20-for-an-international-governance/global-economy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BA828-527B-DAF1-4A02-A863D03F77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25688"/>
            <a:ext cx="9601196" cy="38683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accent4">
                    <a:lumMod val="75000"/>
                  </a:schemeClr>
                </a:solidFill>
                <a:highlight>
                  <a:srgbClr val="00FF00"/>
                </a:highlight>
              </a:rPr>
              <a:t>Science Journey  </a:t>
            </a:r>
            <a:endParaRPr lang="en-GH" sz="3200" b="1" dirty="0">
              <a:solidFill>
                <a:schemeClr val="accent4">
                  <a:lumMod val="75000"/>
                </a:schemeClr>
              </a:solidFill>
              <a:highlight>
                <a:srgbClr val="00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44122-389C-F64B-0430-265AF6A73A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F0"/>
                </a:solidFill>
              </a:rPr>
              <a:t>Biigba Yakubu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KNUST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+233557136295</a:t>
            </a:r>
          </a:p>
          <a:p>
            <a:endParaRPr lang="en-GH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9D7D751-D20C-AEEB-2DDB-C9763A8D38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H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4E029-DFE7-B4B8-1125-FEDCBCFC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792" y="1256274"/>
            <a:ext cx="3613212" cy="48176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6ADEEF-88AE-F50C-C2BD-5D0099133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954" y="1149904"/>
            <a:ext cx="3647244" cy="48629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F41459-E8A3-F100-B80F-F55F48537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1292" y="1149904"/>
            <a:ext cx="2092526" cy="103667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F5A6FD-D72A-A6E6-765D-B4AB1C2170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93482" y="651093"/>
            <a:ext cx="1052358" cy="5213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411F2A4-E247-A007-3779-7AD5835BF4BA}"/>
              </a:ext>
            </a:extLst>
          </p:cNvPr>
          <p:cNvSpPr txBox="1"/>
          <p:nvPr/>
        </p:nvSpPr>
        <p:spPr>
          <a:xfrm>
            <a:off x="1004479" y="4092605"/>
            <a:ext cx="2129339" cy="21544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600" b="1" dirty="0">
                <a:solidFill>
                  <a:srgbClr val="C00000"/>
                </a:solidFill>
              </a:rPr>
              <a:t>The study of science must be driven by passing and fulfilment with money being a positive externality</a:t>
            </a:r>
          </a:p>
          <a:p>
            <a:pPr algn="just"/>
            <a:endParaRPr lang="en-US" dirty="0"/>
          </a:p>
          <a:p>
            <a:pPr algn="just"/>
            <a:r>
              <a:rPr lang="en-US" b="1" dirty="0">
                <a:solidFill>
                  <a:srgbClr val="0070C0"/>
                </a:solidFill>
              </a:rPr>
              <a:t>This is my science journey</a:t>
            </a:r>
            <a:endParaRPr lang="en-GH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0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A7ABB-E649-1FCE-74D1-EE6FFFF00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18596"/>
            <a:ext cx="9601196" cy="527072"/>
          </a:xfrm>
        </p:spPr>
        <p:txBody>
          <a:bodyPr>
            <a:noAutofit/>
          </a:bodyPr>
          <a:lstStyle/>
          <a:p>
            <a:r>
              <a:rPr lang="en-US" sz="3200" b="1" dirty="0"/>
              <a:t>Masters of Philosophy, MPhil </a:t>
            </a:r>
            <a:endParaRPr lang="en-GH" sz="32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FEFF6-1DB7-E6C8-F000-8644A427D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331650"/>
            <a:ext cx="9601196" cy="4544218"/>
          </a:xfrm>
        </p:spPr>
        <p:txBody>
          <a:bodyPr/>
          <a:lstStyle/>
          <a:p>
            <a:r>
              <a:rPr lang="en-US" dirty="0"/>
              <a:t>After the WASLIBRE workshop the interest in genomic science and bioinformatics arouse</a:t>
            </a:r>
            <a:endParaRPr lang="en-GH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DA617-B82C-192A-E30F-7CF8A2E15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95401" y="2831016"/>
            <a:ext cx="3400886" cy="33831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892625-AE32-7AE5-A72F-F33AE9301232}"/>
              </a:ext>
            </a:extLst>
          </p:cNvPr>
          <p:cNvSpPr txBox="1"/>
          <p:nvPr/>
        </p:nvSpPr>
        <p:spPr>
          <a:xfrm>
            <a:off x="1861192" y="2308029"/>
            <a:ext cx="2160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Thinking Genomics</a:t>
            </a:r>
            <a:endParaRPr lang="en-GH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5D95AD-2E4A-DE6C-C8CF-616320E92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84054" y="2646177"/>
            <a:ext cx="3892532" cy="23963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65E6DD0-2C68-E1C7-A550-A7547A5AAE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779901" y="4653610"/>
            <a:ext cx="1560579" cy="156057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A0E71D8-2FF0-38B1-49DF-30CE49A97691}"/>
              </a:ext>
            </a:extLst>
          </p:cNvPr>
          <p:cNvSpPr txBox="1"/>
          <p:nvPr/>
        </p:nvSpPr>
        <p:spPr>
          <a:xfrm>
            <a:off x="6631619" y="5521911"/>
            <a:ext cx="263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Thinking Bioinformatics</a:t>
            </a:r>
            <a:endParaRPr lang="en-GH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1065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D92D0-A631-82BB-4EC4-45A98286D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603186"/>
            <a:ext cx="9601196" cy="263536"/>
          </a:xfrm>
        </p:spPr>
        <p:txBody>
          <a:bodyPr>
            <a:noAutofit/>
          </a:bodyPr>
          <a:lstStyle/>
          <a:p>
            <a:r>
              <a:rPr lang="en-US" sz="3200" dirty="0"/>
              <a:t>In 2019 I got admission to pursue…………..</a:t>
            </a:r>
            <a:endParaRPr lang="en-GH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DA9B3-5DA0-9948-8465-BFD2BA25E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074198"/>
            <a:ext cx="9601196" cy="4801670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Mphil</a:t>
            </a:r>
            <a:r>
              <a:rPr lang="en-US" b="1" dirty="0">
                <a:solidFill>
                  <a:srgbClr val="FF0000"/>
                </a:solidFill>
              </a:rPr>
              <a:t> Biodata Analytics and computational Genomics</a:t>
            </a:r>
            <a:r>
              <a:rPr lang="en-US" dirty="0"/>
              <a:t> alongside professional training in Bioinformatics intermediary and introduction to Bioinformatics. Also enrolled in Bioinformatics accreditation program.</a:t>
            </a:r>
          </a:p>
          <a:p>
            <a:r>
              <a:rPr lang="en-US" b="1" dirty="0">
                <a:solidFill>
                  <a:srgbClr val="00B050"/>
                </a:solidFill>
              </a:rPr>
              <a:t>@ Kwame Nkrumah University of Science and Technology, KNUST</a:t>
            </a:r>
            <a:endParaRPr lang="en-GH" b="1" dirty="0">
              <a:solidFill>
                <a:srgbClr val="00B05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7C858E-AB19-F01D-7D3D-BB7F325D39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7" y="2865188"/>
            <a:ext cx="6596109" cy="3298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B7C3FD-AB6C-7AB7-2067-9170688D5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875" y="3659752"/>
            <a:ext cx="4110871" cy="23060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90C2E0-ECA4-940D-6186-E6A7A7D57A2A}"/>
              </a:ext>
            </a:extLst>
          </p:cNvPr>
          <p:cNvSpPr txBox="1"/>
          <p:nvPr/>
        </p:nvSpPr>
        <p:spPr>
          <a:xfrm>
            <a:off x="7891510" y="2955849"/>
            <a:ext cx="2414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College of Science</a:t>
            </a:r>
            <a:endParaRPr lang="en-GH" sz="2000" b="1" dirty="0"/>
          </a:p>
        </p:txBody>
      </p:sp>
    </p:spTree>
    <p:extLst>
      <p:ext uri="{BB962C8B-B14F-4D97-AF65-F5344CB8AC3E}">
        <p14:creationId xmlns:p14="http://schemas.microsoft.com/office/powerpoint/2010/main" val="1619198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9FFAB-B649-4896-AD61-B965DABF9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176" y="0"/>
            <a:ext cx="10511161" cy="403934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3RD </a:t>
            </a:r>
            <a:r>
              <a:rPr lang="en-US" sz="3200" b="1" dirty="0" err="1">
                <a:solidFill>
                  <a:srgbClr val="7030A0"/>
                </a:solidFill>
              </a:rPr>
              <a:t>WASLITBRe</a:t>
            </a:r>
            <a:r>
              <a:rPr lang="en-US" sz="3200" b="1" dirty="0">
                <a:solidFill>
                  <a:srgbClr val="7030A0"/>
                </a:solidFill>
              </a:rPr>
              <a:t>  TAC MEETING  11/04/2022</a:t>
            </a:r>
            <a:r>
              <a:rPr lang="en-US" sz="32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BC629-FA78-4E54-962C-F58E92C82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1043" y="1074198"/>
            <a:ext cx="8939813" cy="526445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PRESENTATION ON</a:t>
            </a:r>
          </a:p>
          <a:p>
            <a:pPr marL="0" indent="0">
              <a:buNone/>
            </a:pPr>
            <a:endParaRPr lang="en-US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GH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Comparative Genomic Analyses of </a:t>
            </a:r>
            <a:r>
              <a:rPr lang="en-US" sz="2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Helicobacter Pylori </a:t>
            </a: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Isolates Among Patients Using Whole Genome Sequences</a:t>
            </a:r>
          </a:p>
          <a:p>
            <a:pPr marL="0" indent="0" algn="ctr">
              <a:buNone/>
            </a:pPr>
            <a:endParaRPr lang="en-US" sz="18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2800" b="1" dirty="0">
              <a:solidFill>
                <a:srgbClr val="00B05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sz="20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BIIGBA YAKUBU</a:t>
            </a: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(Biodata Analytics and Computational  Genomics)</a:t>
            </a:r>
          </a:p>
          <a:p>
            <a:pPr marL="0" indent="0">
              <a:buNone/>
            </a:pPr>
            <a:r>
              <a:rPr lang="en-US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KNUST, KUMASI, GHANA</a:t>
            </a:r>
            <a:endParaRPr lang="en-GH" sz="1400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3"/>
            <a:endParaRPr lang="en-G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4B06C6-8C1C-430F-85B3-3D4493760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874" y="3429000"/>
            <a:ext cx="3266983" cy="2565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2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BA5E-B618-FF04-EA39-A266EE439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562583"/>
          </a:xfrm>
        </p:spPr>
        <p:txBody>
          <a:bodyPr>
            <a:normAutofit/>
          </a:bodyPr>
          <a:lstStyle/>
          <a:p>
            <a:r>
              <a:rPr lang="en-US" sz="2700" dirty="0"/>
              <a:t>In 2021/2022 Academic year, I got admission to continue with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D8888-1C68-0D86-C0BB-D2AC239B2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02167"/>
            <a:ext cx="9601196" cy="4073701"/>
          </a:xfrm>
        </p:spPr>
        <p:txBody>
          <a:bodyPr/>
          <a:lstStyle/>
          <a:p>
            <a:r>
              <a:rPr lang="en-US" b="1" dirty="0">
                <a:solidFill>
                  <a:srgbClr val="002060"/>
                </a:solidFill>
              </a:rPr>
              <a:t>PhD Biodata Analytics and computational Genomics @ </a:t>
            </a:r>
          </a:p>
          <a:p>
            <a:endParaRPr lang="en-G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D9769-50F7-AC86-E266-C0D6A8A0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117" y="2900135"/>
            <a:ext cx="6061414" cy="31472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C3C740-2CC7-4519-180C-5D6B35042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183" y="3104138"/>
            <a:ext cx="3810000" cy="2857500"/>
          </a:xfrm>
          <a:prstGeom prst="rect">
            <a:avLst/>
          </a:prstGeom>
        </p:spPr>
      </p:pic>
      <p:sp>
        <p:nvSpPr>
          <p:cNvPr id="7" name="Arrow: U-Turn 6">
            <a:extLst>
              <a:ext uri="{FF2B5EF4-FFF2-40B4-BE49-F238E27FC236}">
                <a16:creationId xmlns:a16="http://schemas.microsoft.com/office/drawing/2014/main" id="{0DD7A3AA-271C-26A2-3224-890403813429}"/>
              </a:ext>
            </a:extLst>
          </p:cNvPr>
          <p:cNvSpPr/>
          <p:nvPr/>
        </p:nvSpPr>
        <p:spPr>
          <a:xfrm>
            <a:off x="2965143" y="2441507"/>
            <a:ext cx="5228946" cy="662631"/>
          </a:xfrm>
          <a:prstGeom prst="utur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C69012-ADFF-05F4-396A-28724F08B372}"/>
              </a:ext>
            </a:extLst>
          </p:cNvPr>
          <p:cNvSpPr txBox="1"/>
          <p:nvPr/>
        </p:nvSpPr>
        <p:spPr>
          <a:xfrm>
            <a:off x="4163627" y="2269967"/>
            <a:ext cx="20684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2060"/>
                </a:solidFill>
              </a:rPr>
              <a:t>Highway to </a:t>
            </a:r>
            <a:endParaRPr lang="en-GH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38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64BC0-442D-F91E-38AB-627BCF046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0" y="736847"/>
            <a:ext cx="10097607" cy="5139021"/>
          </a:xfrm>
        </p:spPr>
        <p:txBody>
          <a:bodyPr/>
          <a:lstStyle/>
          <a:p>
            <a:r>
              <a:rPr lang="en-US" dirty="0"/>
              <a:t>.</a:t>
            </a:r>
            <a:endParaRPr lang="en-GH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E99F8A4-0E61-D6F4-6F28-C1253278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2144"/>
            <a:ext cx="9601196" cy="301618"/>
          </a:xfrm>
        </p:spPr>
        <p:txBody>
          <a:bodyPr>
            <a:noAutofit/>
          </a:bodyPr>
          <a:lstStyle/>
          <a:p>
            <a:r>
              <a:rPr lang="en-US" sz="3200" b="1" dirty="0"/>
              <a:t> PhD Focal Area</a:t>
            </a:r>
            <a:endParaRPr lang="en-GH" sz="3200" b="1" dirty="0"/>
          </a:p>
        </p:txBody>
      </p:sp>
      <p:pic>
        <p:nvPicPr>
          <p:cNvPr id="5" name="Content Placeholder 26">
            <a:extLst>
              <a:ext uri="{FF2B5EF4-FFF2-40B4-BE49-F238E27FC236}">
                <a16:creationId xmlns:a16="http://schemas.microsoft.com/office/drawing/2014/main" id="{79244166-454C-121F-06BD-308C84A53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572000" y="464909"/>
            <a:ext cx="4181234" cy="5553564"/>
          </a:xfrm>
          <a:prstGeom prst="rect">
            <a:avLst/>
          </a:prstGeom>
        </p:spPr>
      </p:pic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1D29033D-800B-A0B2-07DF-9C793B0D03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68223" y="6505145"/>
            <a:ext cx="857026" cy="229927"/>
          </a:xfrm>
        </p:spPr>
        <p:txBody>
          <a:bodyPr/>
          <a:lstStyle/>
          <a:p>
            <a:fld id="{D629E97D-1621-4EC6-82F0-C33F1C37949B}" type="datetime1">
              <a:rPr lang="en-GB" b="1" smtClean="0"/>
              <a:t>05/07/2022</a:t>
            </a:fld>
            <a:endParaRPr lang="en-US" b="1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0404964-56E9-7212-C288-9153483E1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96603" y="6505144"/>
            <a:ext cx="2356811" cy="229928"/>
          </a:xfrm>
        </p:spPr>
        <p:txBody>
          <a:bodyPr/>
          <a:lstStyle/>
          <a:p>
            <a:r>
              <a:rPr lang="en-US" b="1" dirty="0" err="1"/>
              <a:t>Biigba's</a:t>
            </a:r>
            <a:r>
              <a:rPr lang="en-US" b="1" dirty="0"/>
              <a:t> PhD Proposal, KNUST, Ghana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E11615D-71EB-2D76-A264-3A01690D1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3901" y="5969000"/>
            <a:ext cx="542697" cy="279400"/>
          </a:xfrm>
        </p:spPr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01D875-8EEE-EEB9-E4E7-64ADD34604A3}"/>
              </a:ext>
            </a:extLst>
          </p:cNvPr>
          <p:cNvSpPr txBox="1"/>
          <p:nvPr/>
        </p:nvSpPr>
        <p:spPr>
          <a:xfrm>
            <a:off x="8673335" y="594804"/>
            <a:ext cx="26190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Northern, Upper west, Upper east, North East, Savana</a:t>
            </a:r>
            <a:endParaRPr lang="en-GH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361378-0BE7-EB7C-E4F0-DCDF73638E89}"/>
              </a:ext>
            </a:extLst>
          </p:cNvPr>
          <p:cNvSpPr txBox="1"/>
          <p:nvPr/>
        </p:nvSpPr>
        <p:spPr>
          <a:xfrm>
            <a:off x="8773527" y="3507718"/>
            <a:ext cx="21986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Bono, Bono East, Ahafo </a:t>
            </a:r>
            <a:endParaRPr lang="en-GH" sz="1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11FB78-EB90-16D8-2BFC-17218BF14A3F}"/>
              </a:ext>
            </a:extLst>
          </p:cNvPr>
          <p:cNvSpPr txBox="1"/>
          <p:nvPr/>
        </p:nvSpPr>
        <p:spPr>
          <a:xfrm>
            <a:off x="8673335" y="4403335"/>
            <a:ext cx="2903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Ashanti, Eastern, </a:t>
            </a:r>
            <a:r>
              <a:rPr lang="en-US" sz="1600" dirty="0" err="1"/>
              <a:t>Western,western</a:t>
            </a:r>
            <a:r>
              <a:rPr lang="en-US" sz="1600" dirty="0"/>
              <a:t> north Central, Greater Accra, volta </a:t>
            </a:r>
            <a:r>
              <a:rPr lang="en-US" sz="1600" dirty="0" err="1"/>
              <a:t>Oti</a:t>
            </a:r>
            <a:endParaRPr lang="en-GH" sz="1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8E7C66-E567-28C9-C4F8-E9C462886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" y="630316"/>
            <a:ext cx="4008120" cy="1295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DDB8807-F363-BFF0-7817-5C9EBD2204EB}"/>
              </a:ext>
            </a:extLst>
          </p:cNvPr>
          <p:cNvSpPr txBox="1"/>
          <p:nvPr/>
        </p:nvSpPr>
        <p:spPr>
          <a:xfrm rot="16200000">
            <a:off x="3726314" y="1554389"/>
            <a:ext cx="2415810" cy="369332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Ghanaian </a:t>
            </a:r>
            <a:r>
              <a:rPr lang="en-US" b="1" dirty="0">
                <a:highlight>
                  <a:srgbClr val="FF00FF"/>
                </a:highlight>
              </a:rPr>
              <a:t>GUR</a:t>
            </a:r>
            <a:r>
              <a:rPr lang="en-US" b="1" dirty="0"/>
              <a:t> people</a:t>
            </a:r>
            <a:endParaRPr lang="en-GH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36131-B7D2-195E-40AA-040080FE0878}"/>
              </a:ext>
            </a:extLst>
          </p:cNvPr>
          <p:cNvSpPr txBox="1"/>
          <p:nvPr/>
        </p:nvSpPr>
        <p:spPr>
          <a:xfrm rot="16200000">
            <a:off x="7218546" y="4076735"/>
            <a:ext cx="2415810" cy="369332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Ghanaian </a:t>
            </a:r>
            <a:r>
              <a:rPr lang="en-US" b="1" dirty="0">
                <a:highlight>
                  <a:srgbClr val="FF00FF"/>
                </a:highlight>
              </a:rPr>
              <a:t>KWA</a:t>
            </a:r>
            <a:r>
              <a:rPr lang="en-US" b="1" dirty="0"/>
              <a:t> people</a:t>
            </a:r>
            <a:endParaRPr lang="en-GH" b="1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83C9AB1-9950-C5C5-BE5D-DB4003F7D4F5}"/>
              </a:ext>
            </a:extLst>
          </p:cNvPr>
          <p:cNvCxnSpPr>
            <a:cxnSpLocks/>
          </p:cNvCxnSpPr>
          <p:nvPr/>
        </p:nvCxnSpPr>
        <p:spPr>
          <a:xfrm>
            <a:off x="2148396" y="2944141"/>
            <a:ext cx="7828581" cy="73417"/>
          </a:xfrm>
          <a:prstGeom prst="lin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2009F8C-89BC-F305-2482-F54A841793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816603" y="952274"/>
            <a:ext cx="2549286" cy="19119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EF6E01-55B5-1635-7FE8-4668C86B0B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86089" y="3233976"/>
            <a:ext cx="3543794" cy="2749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3365D5C-1E36-3D61-C126-26B962FD77D0}"/>
              </a:ext>
            </a:extLst>
          </p:cNvPr>
          <p:cNvSpPr txBox="1"/>
          <p:nvPr/>
        </p:nvSpPr>
        <p:spPr>
          <a:xfrm>
            <a:off x="4508631" y="5954811"/>
            <a:ext cx="90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3</a:t>
            </a:r>
            <a:endParaRPr lang="en-GH" sz="1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C8E366-80C7-34D3-06A1-2F5D9AA705C0}"/>
              </a:ext>
            </a:extLst>
          </p:cNvPr>
          <p:cNvSpPr txBox="1"/>
          <p:nvPr/>
        </p:nvSpPr>
        <p:spPr>
          <a:xfrm>
            <a:off x="761470" y="5983101"/>
            <a:ext cx="80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Figure 2</a:t>
            </a:r>
            <a:endParaRPr lang="en-GH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F95551-7301-980F-53B3-25E08A8D439E}"/>
              </a:ext>
            </a:extLst>
          </p:cNvPr>
          <p:cNvSpPr txBox="1"/>
          <p:nvPr/>
        </p:nvSpPr>
        <p:spPr>
          <a:xfrm>
            <a:off x="8911869" y="2997797"/>
            <a:ext cx="906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Figure 4</a:t>
            </a:r>
            <a:endParaRPr lang="en-GH" sz="1400" b="1" dirty="0"/>
          </a:p>
        </p:txBody>
      </p:sp>
    </p:spTree>
    <p:extLst>
      <p:ext uri="{BB962C8B-B14F-4D97-AF65-F5344CB8AC3E}">
        <p14:creationId xmlns:p14="http://schemas.microsoft.com/office/powerpoint/2010/main" val="367526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3E411-5D6C-BF07-B378-C712749F4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</a:t>
            </a:r>
            <a:endParaRPr lang="en-GH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1DF0023-ADE1-D611-AA88-A89E7D0DDC00}"/>
              </a:ext>
            </a:extLst>
          </p:cNvPr>
          <p:cNvSpPr txBox="1">
            <a:spLocks/>
          </p:cNvSpPr>
          <p:nvPr/>
        </p:nvSpPr>
        <p:spPr>
          <a:xfrm>
            <a:off x="4727274" y="1574800"/>
            <a:ext cx="5307678" cy="1546930"/>
          </a:xfrm>
          <a:prstGeom prst="rect">
            <a:avLst/>
          </a:prstGeom>
          <a:solidFill>
            <a:srgbClr val="00B050"/>
          </a:solidFill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just"/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Biogeographical Ancestries of Ghanaian </a:t>
            </a:r>
            <a:r>
              <a:rPr lang="en-US" sz="3600" b="1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GUR</a:t>
            </a:r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People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8DA46508-8319-E135-FA22-57B6AADA7E52}"/>
              </a:ext>
            </a:extLst>
          </p:cNvPr>
          <p:cNvSpPr txBox="1">
            <a:spLocks/>
          </p:cNvSpPr>
          <p:nvPr/>
        </p:nvSpPr>
        <p:spPr>
          <a:xfrm>
            <a:off x="5156588" y="4023804"/>
            <a:ext cx="4449051" cy="102149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>
                <a:solidFill>
                  <a:srgbClr val="00B0F0"/>
                </a:solidFill>
              </a:rPr>
              <a:t>Biigba Bright Y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B050"/>
                </a:solidFill>
              </a:rPr>
              <a:t>KNUST, Kumasi </a:t>
            </a:r>
          </a:p>
        </p:txBody>
      </p:sp>
      <p:pic>
        <p:nvPicPr>
          <p:cNvPr id="6" name="Picture 5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D1B8AA75-A797-EE24-0F10-8344C56CEE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022D45-C0C9-7CC1-7E96-E6464A682D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5877" y="0"/>
            <a:ext cx="460355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7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90971-D6FD-A944-5ED2-BB71BE6B7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9259"/>
            <a:ext cx="9601196" cy="485960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0070C0"/>
                </a:solidFill>
              </a:rPr>
              <a:t>Summary of Science Education Journey</a:t>
            </a:r>
            <a:endParaRPr lang="en-GH" sz="2800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A71901-87CC-AE79-BAC5-1B8243749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592338" y="2483114"/>
            <a:ext cx="2267066" cy="2462143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01EAE-E16B-BCA9-8863-CD46865AE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61133" y="2483114"/>
            <a:ext cx="2590059" cy="17267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F7FF4B-08BC-206B-3C94-A2C52A519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147610" y="2510293"/>
            <a:ext cx="2314106" cy="233368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B568F6-2B9D-45AD-401F-A0FB4A747346}"/>
              </a:ext>
            </a:extLst>
          </p:cNvPr>
          <p:cNvSpPr txBox="1"/>
          <p:nvPr/>
        </p:nvSpPr>
        <p:spPr>
          <a:xfrm>
            <a:off x="861133" y="1982468"/>
            <a:ext cx="10706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        Education                       Economics                    Comparative Genomics     Biogeographical Ancestry</a:t>
            </a:r>
            <a:endParaRPr lang="en-GH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F39571C-CD4D-F302-9148-824ECEC19A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578428" y="2512733"/>
            <a:ext cx="2752440" cy="211253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F434C7-FE93-8ACA-1380-151CBC7E678F}"/>
              </a:ext>
            </a:extLst>
          </p:cNvPr>
          <p:cNvSpPr txBox="1"/>
          <p:nvPr/>
        </p:nvSpPr>
        <p:spPr>
          <a:xfrm>
            <a:off x="787034" y="4933244"/>
            <a:ext cx="238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Diploma in Education</a:t>
            </a:r>
            <a:endParaRPr lang="en-GH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A7973C-4B1D-E5F6-B7CF-0F48FCECC784}"/>
              </a:ext>
            </a:extLst>
          </p:cNvPr>
          <p:cNvSpPr txBox="1"/>
          <p:nvPr/>
        </p:nvSpPr>
        <p:spPr>
          <a:xfrm>
            <a:off x="3592338" y="5002027"/>
            <a:ext cx="2247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Bachelors of Science</a:t>
            </a:r>
            <a:endParaRPr lang="en-GH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CA862-64D9-2128-864C-F29E41F7DA6B}"/>
              </a:ext>
            </a:extLst>
          </p:cNvPr>
          <p:cNvSpPr txBox="1"/>
          <p:nvPr/>
        </p:nvSpPr>
        <p:spPr>
          <a:xfrm>
            <a:off x="6915774" y="5002027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MPhil</a:t>
            </a:r>
            <a:endParaRPr lang="en-GH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0C485A-DB0A-2875-AA2F-C01C5EF00569}"/>
              </a:ext>
            </a:extLst>
          </p:cNvPr>
          <p:cNvSpPr txBox="1"/>
          <p:nvPr/>
        </p:nvSpPr>
        <p:spPr>
          <a:xfrm>
            <a:off x="9841222" y="5002027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PhD</a:t>
            </a:r>
            <a:endParaRPr lang="en-GH" b="1" dirty="0"/>
          </a:p>
        </p:txBody>
      </p:sp>
    </p:spTree>
    <p:extLst>
      <p:ext uri="{BB962C8B-B14F-4D97-AF65-F5344CB8AC3E}">
        <p14:creationId xmlns:p14="http://schemas.microsoft.com/office/powerpoint/2010/main" val="1624041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D111D-DAA8-82F7-6124-E065DB4F3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714127"/>
            <a:ext cx="9601196" cy="642482"/>
          </a:xfrm>
        </p:spPr>
        <p:txBody>
          <a:bodyPr>
            <a:normAutofit fontScale="90000"/>
          </a:bodyPr>
          <a:lstStyle/>
          <a:p>
            <a:r>
              <a:rPr lang="en-US" dirty="0"/>
              <a:t>Academics Triangle</a:t>
            </a:r>
            <a:endParaRPr lang="en-G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640391-7FB1-F567-4A1E-387883E67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405775" y="2519990"/>
            <a:ext cx="2269582" cy="143945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F2B835-7C13-BACF-04FA-3D588027C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99129" y="3774774"/>
            <a:ext cx="2853184" cy="18827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59DBD5-11C9-03C3-8C29-87F9AF21EF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7242" y="2608987"/>
            <a:ext cx="3871296" cy="17192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050DAF-0C0B-9B71-9BAC-4EA9A9567965}"/>
              </a:ext>
            </a:extLst>
          </p:cNvPr>
          <p:cNvSpPr txBox="1"/>
          <p:nvPr/>
        </p:nvSpPr>
        <p:spPr>
          <a:xfrm>
            <a:off x="1509205" y="4008765"/>
            <a:ext cx="872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B.Sc</a:t>
            </a:r>
            <a:endParaRPr lang="en-GH" sz="28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A89B79-E409-FFB8-AFCD-26D748973A0A}"/>
              </a:ext>
            </a:extLst>
          </p:cNvPr>
          <p:cNvSpPr txBox="1"/>
          <p:nvPr/>
        </p:nvSpPr>
        <p:spPr>
          <a:xfrm>
            <a:off x="5122657" y="5657544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Mphil</a:t>
            </a:r>
            <a:endParaRPr lang="en-GH" sz="2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3678D-A9CD-C3BE-1091-F6BCF1891653}"/>
              </a:ext>
            </a:extLst>
          </p:cNvPr>
          <p:cNvSpPr txBox="1"/>
          <p:nvPr/>
        </p:nvSpPr>
        <p:spPr>
          <a:xfrm>
            <a:off x="8913181" y="4687410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PhD</a:t>
            </a:r>
            <a:endParaRPr lang="en-GH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60F057A-8A07-E75C-F5F1-44E3578F7607}"/>
              </a:ext>
            </a:extLst>
          </p:cNvPr>
          <p:cNvSpPr txBox="1"/>
          <p:nvPr/>
        </p:nvSpPr>
        <p:spPr>
          <a:xfrm>
            <a:off x="7319638" y="1788120"/>
            <a:ext cx="4146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gency FB" panose="020B0503020202020204" pitchFamily="34" charset="0"/>
              </a:rPr>
              <a:t>Biogeographical Ancestries of Ghanaian GUR People and Their Risk of Developing Hypertension</a:t>
            </a:r>
            <a:endParaRPr lang="en-GH" dirty="0">
              <a:latin typeface="Agency FB" panose="020B05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AA0418-7849-A931-AA2A-1BC28E38277E}"/>
              </a:ext>
            </a:extLst>
          </p:cNvPr>
          <p:cNvSpPr txBox="1"/>
          <p:nvPr/>
        </p:nvSpPr>
        <p:spPr>
          <a:xfrm>
            <a:off x="4333400" y="3239379"/>
            <a:ext cx="26189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Comparative genomics of Helicobacter pylori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5D309B-5871-B206-0AEF-2990209C4092}"/>
              </a:ext>
            </a:extLst>
          </p:cNvPr>
          <p:cNvSpPr txBox="1"/>
          <p:nvPr/>
        </p:nvSpPr>
        <p:spPr>
          <a:xfrm>
            <a:off x="1056684" y="1788119"/>
            <a:ext cx="4074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Disparities in resource acquisition and the impact on tomato productivity</a:t>
            </a:r>
          </a:p>
        </p:txBody>
      </p:sp>
    </p:spTree>
    <p:extLst>
      <p:ext uri="{BB962C8B-B14F-4D97-AF65-F5344CB8AC3E}">
        <p14:creationId xmlns:p14="http://schemas.microsoft.com/office/powerpoint/2010/main" val="242382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38839-2BC1-E7AE-06B0-6A6573436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2340" y="79899"/>
            <a:ext cx="9601196" cy="367274"/>
          </a:xfrm>
        </p:spPr>
        <p:txBody>
          <a:bodyPr>
            <a:noAutofit/>
          </a:bodyPr>
          <a:lstStyle/>
          <a:p>
            <a:r>
              <a:rPr lang="en-US" sz="2800" b="1" dirty="0">
                <a:highlight>
                  <a:srgbClr val="00FF00"/>
                </a:highlight>
              </a:rPr>
              <a:t>Research Works Involved in</a:t>
            </a:r>
            <a:endParaRPr lang="en-GH" sz="2800" b="1" dirty="0">
              <a:highlight>
                <a:srgbClr val="00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5324A2-0257-C5C9-5B74-468848B24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6422" y="1402672"/>
            <a:ext cx="9601196" cy="4624117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stimulate Kids interest in Pre-technical skills Education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Disparities In Resource Acquisition And The Impact On Tomato Productivity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Positive Practices For Improving Child Survival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Eliminating Malnutrition Using Community Led Total Sanitation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Microbiome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(16s DADA2)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Cerebrospinal Meningitis </a:t>
            </a:r>
          </a:p>
          <a:p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Genomics of </a:t>
            </a: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Helicobacter pylori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Biogeographical Ancestries of Ghanaian GUR People and Their Risk of Developing Hypertension</a:t>
            </a:r>
          </a:p>
          <a:p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305840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319AE-0C96-ACED-083E-80EF7BDFF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625" y="79845"/>
            <a:ext cx="9601196" cy="307428"/>
          </a:xfrm>
        </p:spPr>
        <p:txBody>
          <a:bodyPr>
            <a:noAutofit/>
          </a:bodyPr>
          <a:lstStyle/>
          <a:p>
            <a:r>
              <a:rPr lang="en-US" sz="2800" b="1" dirty="0">
                <a:highlight>
                  <a:srgbClr val="00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Tenets of Learning Science </a:t>
            </a:r>
            <a:endParaRPr lang="en-GH" sz="2800" b="1" dirty="0">
              <a:highlight>
                <a:srgbClr val="00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5DB52-96FC-F5F0-518A-5BEA98478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843" y="1412263"/>
            <a:ext cx="10555549" cy="4473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.</a:t>
            </a:r>
            <a:endParaRPr lang="en-G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9FD22-B7B4-DB25-1919-82FB7DCFF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909714" y="705938"/>
            <a:ext cx="2163355" cy="1441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8482D5-1E2A-647E-C9E0-A2DEB0FC3121}"/>
              </a:ext>
            </a:extLst>
          </p:cNvPr>
          <p:cNvSpPr txBox="1"/>
          <p:nvPr/>
        </p:nvSpPr>
        <p:spPr>
          <a:xfrm>
            <a:off x="3966584" y="105155"/>
            <a:ext cx="1885651" cy="2139851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readiness to learn a lot over a short period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EBF7B5-E375-5CF6-8639-0AF764276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624344" y="4504034"/>
            <a:ext cx="2285370" cy="12855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52CFCA0-016C-1D89-3511-11AAA7659C56}"/>
              </a:ext>
            </a:extLst>
          </p:cNvPr>
          <p:cNvSpPr txBox="1"/>
          <p:nvPr/>
        </p:nvSpPr>
        <p:spPr>
          <a:xfrm>
            <a:off x="3624344" y="5846498"/>
            <a:ext cx="2695239" cy="408623"/>
          </a:xfrm>
          <a:prstGeom prst="round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Readiness to be versatile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C66E39-7127-F22D-0EDF-2EE5E6C04F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425630" y="3994060"/>
            <a:ext cx="1740019" cy="200771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9BB376D-2C5F-F1DA-DFC0-63A560C06B64}"/>
              </a:ext>
            </a:extLst>
          </p:cNvPr>
          <p:cNvSpPr txBox="1"/>
          <p:nvPr/>
        </p:nvSpPr>
        <p:spPr>
          <a:xfrm>
            <a:off x="6559051" y="4408131"/>
            <a:ext cx="2861434" cy="1477328"/>
          </a:xfrm>
          <a:prstGeom prst="homePlate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transfer. </a:t>
            </a:r>
            <a:r>
              <a:rPr 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(Chart interpretation in economics can give a leeway to interpreting bioinformatics charts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5337E83-860E-8535-3FC2-BB00B92375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909714" y="2435643"/>
            <a:ext cx="2560962" cy="148701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6E0956C-59C3-744D-0D0D-3AB6AC7BDFED}"/>
              </a:ext>
            </a:extLst>
          </p:cNvPr>
          <p:cNvSpPr txBox="1"/>
          <p:nvPr/>
        </p:nvSpPr>
        <p:spPr>
          <a:xfrm>
            <a:off x="3542359" y="2265778"/>
            <a:ext cx="2343643" cy="194756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Asking the foolish questions (never shy asking those questions which make you look too mundane)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4918A80-6CD1-B159-CD6A-CF26285DF65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951357" y="568796"/>
            <a:ext cx="2503035" cy="18668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B32898D-574F-E453-09BA-C19C18CDBEF4}"/>
              </a:ext>
            </a:extLst>
          </p:cNvPr>
          <p:cNvSpPr txBox="1"/>
          <p:nvPr/>
        </p:nvSpPr>
        <p:spPr>
          <a:xfrm>
            <a:off x="8813469" y="2284920"/>
            <a:ext cx="2778810" cy="1687890"/>
          </a:xfrm>
          <a:prstGeom prst="pie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Never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think all </a:t>
            </a:r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know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all </a:t>
            </a:r>
            <a:r>
              <a:rPr lang="en-US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need to make it </a:t>
            </a:r>
            <a:r>
              <a:rPr lang="en-US" sz="1400" b="1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(tap from others)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4EEF9CD-EF5C-8C16-3334-5A1BC01DAA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21665" y="3183588"/>
            <a:ext cx="2827083" cy="148139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E8B7D8-CD39-18BD-43B7-FC31E3E96E07}"/>
              </a:ext>
            </a:extLst>
          </p:cNvPr>
          <p:cNvSpPr txBox="1"/>
          <p:nvPr/>
        </p:nvSpPr>
        <p:spPr>
          <a:xfrm>
            <a:off x="621665" y="4769280"/>
            <a:ext cx="2905297" cy="1077218"/>
          </a:xfrm>
          <a:prstGeom prst="flowChartManualOperation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passion to learn (develop passion for learning)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CBE7829-58B7-0282-D9C2-17719DC6689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79754" y="828397"/>
            <a:ext cx="2874205" cy="113342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CCEB09A-2DEE-14D0-9256-DF01ADCFEF31}"/>
              </a:ext>
            </a:extLst>
          </p:cNvPr>
          <p:cNvSpPr txBox="1"/>
          <p:nvPr/>
        </p:nvSpPr>
        <p:spPr>
          <a:xfrm>
            <a:off x="700710" y="2021706"/>
            <a:ext cx="2619511" cy="102155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Sacrifice </a:t>
            </a:r>
            <a:r>
              <a:rPr lang="en-US" sz="18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(give up some luxuries and pleasures and make time to study</a:t>
            </a:r>
            <a:r>
              <a:rPr lang="en-US" sz="1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21096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C985-B8C2-9EA3-E3EC-126CBDC63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199" y="108170"/>
            <a:ext cx="9601196" cy="381740"/>
          </a:xfrm>
        </p:spPr>
        <p:txBody>
          <a:bodyPr>
            <a:noAutofit/>
          </a:bodyPr>
          <a:lstStyle/>
          <a:p>
            <a:r>
              <a:rPr lang="en-US" sz="2400" b="1" dirty="0">
                <a:highlight>
                  <a:srgbClr val="00FF00"/>
                </a:highlight>
              </a:rPr>
              <a:t>From My Home Region, Najong No2, North East Region, Ghana</a:t>
            </a:r>
            <a:endParaRPr lang="en-GH" sz="2400" b="1" dirty="0">
              <a:highlight>
                <a:srgbClr val="00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0BC30D-16DC-0F36-85E1-EF1E61C809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69011" y="4079444"/>
            <a:ext cx="3672994" cy="213359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9A983-1C90-627B-B3BE-05CF39924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91216" y="1267071"/>
            <a:ext cx="2282299" cy="224222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1AA7D1-1FDF-FCE6-2C3F-6BBAA9449A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119499" y="1304984"/>
            <a:ext cx="2981285" cy="2235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A9F3E1-B093-E9E6-1E03-35BD4DCE1DCE}"/>
              </a:ext>
            </a:extLst>
          </p:cNvPr>
          <p:cNvSpPr txBox="1"/>
          <p:nvPr/>
        </p:nvSpPr>
        <p:spPr>
          <a:xfrm>
            <a:off x="1091216" y="950028"/>
            <a:ext cx="492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 village then          Village now</a:t>
            </a:r>
            <a:endParaRPr lang="en-GH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FA6C15-78BA-F14B-5B0D-890F472A32AD}"/>
              </a:ext>
            </a:extLst>
          </p:cNvPr>
          <p:cNvSpPr txBox="1"/>
          <p:nvPr/>
        </p:nvSpPr>
        <p:spPr>
          <a:xfrm>
            <a:off x="8531062" y="935652"/>
            <a:ext cx="190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Village Schooling</a:t>
            </a:r>
            <a:endParaRPr lang="en-GH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78738C-F1F7-D983-45FE-F793A1BB4EB0}"/>
              </a:ext>
            </a:extLst>
          </p:cNvPr>
          <p:cNvSpPr txBox="1"/>
          <p:nvPr/>
        </p:nvSpPr>
        <p:spPr>
          <a:xfrm>
            <a:off x="863058" y="4586852"/>
            <a:ext cx="3318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struggles to educate oneself (ploughing manually for money)</a:t>
            </a:r>
            <a:endParaRPr lang="en-GH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B15852-2571-ED65-1C2A-DA5FC4020D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1383" y="4129618"/>
            <a:ext cx="1692249" cy="20806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B58864E-0B1B-3DEE-4CFB-167893AA6F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41028" y="1270202"/>
            <a:ext cx="2976537" cy="22359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969265-866C-C326-2D64-58E712FA2B90}"/>
              </a:ext>
            </a:extLst>
          </p:cNvPr>
          <p:cNvSpPr txBox="1"/>
          <p:nvPr/>
        </p:nvSpPr>
        <p:spPr>
          <a:xfrm>
            <a:off x="6318370" y="4708257"/>
            <a:ext cx="14757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journey sometimes on Bicycle (little comfort)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227074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CD79D1-38EE-C850-7C7D-03B0786F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017" y="590058"/>
            <a:ext cx="4465836" cy="562789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E622-32B0-76F4-BFA3-0AD4F1C1C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…</a:t>
            </a:r>
            <a:endParaRPr lang="en-GH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DEF039-6CE9-0C9F-6FF0-E65B345B2536}"/>
              </a:ext>
            </a:extLst>
          </p:cNvPr>
          <p:cNvSpPr txBox="1"/>
          <p:nvPr/>
        </p:nvSpPr>
        <p:spPr>
          <a:xfrm>
            <a:off x="1714871" y="961915"/>
            <a:ext cx="48383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so far the start of my science Journey</a:t>
            </a:r>
            <a:endParaRPr lang="en-G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019090-8425-CA40-C776-748327F214BC}"/>
              </a:ext>
            </a:extLst>
          </p:cNvPr>
          <p:cNvSpPr txBox="1"/>
          <p:nvPr/>
        </p:nvSpPr>
        <p:spPr>
          <a:xfrm>
            <a:off x="1278016" y="2654729"/>
            <a:ext cx="5229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Biigba Bright Yakubu</a:t>
            </a:r>
            <a:endParaRPr lang="en-GH" sz="4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73BC07-96E4-8F27-15D6-6F1F447F1F9B}"/>
              </a:ext>
            </a:extLst>
          </p:cNvPr>
          <p:cNvSpPr txBox="1"/>
          <p:nvPr/>
        </p:nvSpPr>
        <p:spPr>
          <a:xfrm>
            <a:off x="1087515" y="3982999"/>
            <a:ext cx="6001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2060"/>
                </a:solidFill>
              </a:rPr>
              <a:t>PhD Biodata Analytics and computational Genomics  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DE837B9-2ADA-7649-2B07-AE2A3D36FF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8232943"/>
              </p:ext>
            </p:extLst>
          </p:nvPr>
        </p:nvGraphicFramePr>
        <p:xfrm>
          <a:off x="3648722" y="4208016"/>
          <a:ext cx="3401627" cy="18732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93C4995-AADA-FB55-51BF-E8B73F0CF2DC}"/>
              </a:ext>
            </a:extLst>
          </p:cNvPr>
          <p:cNvSpPr txBox="1"/>
          <p:nvPr/>
        </p:nvSpPr>
        <p:spPr>
          <a:xfrm>
            <a:off x="3713705" y="4913990"/>
            <a:ext cx="7489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FF0000"/>
                </a:solidFill>
              </a:rPr>
              <a:t>@</a:t>
            </a:r>
            <a:endParaRPr lang="en-GH" sz="48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669FB5-14AB-411C-416C-658347D11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0349" y="621437"/>
            <a:ext cx="4211345" cy="5615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3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0D10A-6D5C-30FE-9429-4BEBA22E8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3"/>
            <a:ext cx="9601196" cy="2237010"/>
          </a:xfrm>
          <a:prstGeom prst="flowChartPunchedTape">
            <a:avLst/>
          </a:prstGeom>
          <a:solidFill>
            <a:srgbClr val="00B0F0"/>
          </a:solidFill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16600" b="1" dirty="0"/>
              <a:t>Thank You, Merci</a:t>
            </a:r>
            <a:endParaRPr lang="en-GH" sz="16600" b="1" dirty="0"/>
          </a:p>
        </p:txBody>
      </p:sp>
    </p:spTree>
    <p:extLst>
      <p:ext uri="{BB962C8B-B14F-4D97-AF65-F5344CB8AC3E}">
        <p14:creationId xmlns:p14="http://schemas.microsoft.com/office/powerpoint/2010/main" val="1198472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2A24ACE-7F43-4EFC-B901-6829687C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860" y="144768"/>
            <a:ext cx="10550206" cy="48554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/>
              <a:t>ACKNOWLEDGEMENT</a:t>
            </a:r>
            <a:endParaRPr lang="en-GH" sz="3200" b="1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1DE4806-EA31-446D-A728-7BFAA2F148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774315" y="6151972"/>
            <a:ext cx="1090923" cy="211331"/>
          </a:xfrm>
        </p:spPr>
        <p:txBody>
          <a:bodyPr/>
          <a:lstStyle/>
          <a:p>
            <a:fld id="{888419C6-0726-0840-B541-7796D4D1D0C6}" type="datetime1">
              <a:rPr lang="en-GB" smtClean="0"/>
              <a:pPr/>
              <a:t>05/07/2022</a:t>
            </a:fld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859AFA-8B41-4B8A-B975-F75A9FD53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60043" y="6363303"/>
            <a:ext cx="485237" cy="289920"/>
          </a:xfrm>
        </p:spPr>
        <p:txBody>
          <a:bodyPr/>
          <a:lstStyle/>
          <a:p>
            <a:fld id="{7B1EB225-742D-1F4E-91BE-8A3C8DDEF65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74E33962-CCDC-4E44-8EAB-52902FEB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24" y="851214"/>
            <a:ext cx="4274674" cy="28796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8636CF-733F-4FA3-A925-A80980C0B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605" y="851214"/>
            <a:ext cx="4274675" cy="315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CA8873-EA11-4B41-9C0C-028A572E37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024" y="4005867"/>
            <a:ext cx="4119708" cy="17468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AE2C01-F124-465A-AA6C-1785135E9E5A}"/>
              </a:ext>
            </a:extLst>
          </p:cNvPr>
          <p:cNvSpPr txBox="1"/>
          <p:nvPr/>
        </p:nvSpPr>
        <p:spPr>
          <a:xfrm>
            <a:off x="5806621" y="4675512"/>
            <a:ext cx="581424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highlight>
                  <a:srgbClr val="FF00FF"/>
                </a:highlight>
              </a:rPr>
              <a:t>ALL THOSE WHO SUPPORTED THE PROJECT</a:t>
            </a:r>
            <a:endParaRPr lang="en-GH" sz="3200" b="1" dirty="0">
              <a:highlight>
                <a:srgbClr val="FF00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7446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CF7D2-64C0-8BC5-DA10-1A912A697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8778" y="26501"/>
            <a:ext cx="9601196" cy="482684"/>
          </a:xfrm>
        </p:spPr>
        <p:txBody>
          <a:bodyPr>
            <a:noAutofit/>
          </a:bodyPr>
          <a:lstStyle/>
          <a:p>
            <a:r>
              <a:rPr lang="en-US" sz="3200" b="1" dirty="0">
                <a:highlight>
                  <a:srgbClr val="00FF00"/>
                </a:highlight>
              </a:rPr>
              <a:t>Childhood Ambitions</a:t>
            </a:r>
            <a:endParaRPr lang="en-GH" sz="3200" b="1" dirty="0">
              <a:highlight>
                <a:srgbClr val="00FF00"/>
              </a:highlight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D39EB1-4C66-68BE-E229-DBC88FD20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224380" y="2733313"/>
            <a:ext cx="3091988" cy="220304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2FE2AA-1C31-91B1-4CD3-04C04B7C38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20966" y="2888369"/>
            <a:ext cx="2900409" cy="19336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C39743-ABDD-6678-801C-71E2691855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40129" y="2733313"/>
            <a:ext cx="3676650" cy="24470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243478A-4020-7F2B-2DE5-A581785296C7}"/>
              </a:ext>
            </a:extLst>
          </p:cNvPr>
          <p:cNvSpPr txBox="1"/>
          <p:nvPr/>
        </p:nvSpPr>
        <p:spPr>
          <a:xfrm>
            <a:off x="2032986" y="2260542"/>
            <a:ext cx="1589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Bus driver</a:t>
            </a:r>
            <a:endParaRPr lang="en-GH" sz="2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CF4AE-57D8-6CCC-6010-E25533E8C877}"/>
              </a:ext>
            </a:extLst>
          </p:cNvPr>
          <p:cNvSpPr txBox="1"/>
          <p:nvPr/>
        </p:nvSpPr>
        <p:spPr>
          <a:xfrm>
            <a:off x="5601810" y="2281561"/>
            <a:ext cx="1954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Architecture</a:t>
            </a:r>
            <a:endParaRPr lang="en-GH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024703-8FEF-1E8E-8775-D306703CBEA4}"/>
              </a:ext>
            </a:extLst>
          </p:cNvPr>
          <p:cNvSpPr txBox="1"/>
          <p:nvPr/>
        </p:nvSpPr>
        <p:spPr>
          <a:xfrm>
            <a:off x="8735627" y="2453819"/>
            <a:ext cx="21343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 media person</a:t>
            </a:r>
            <a:endParaRPr lang="en-GH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592A09-67F1-42E5-6177-B222D40B150F}"/>
              </a:ext>
            </a:extLst>
          </p:cNvPr>
          <p:cNvSpPr txBox="1"/>
          <p:nvPr/>
        </p:nvSpPr>
        <p:spPr>
          <a:xfrm>
            <a:off x="768290" y="5057923"/>
            <a:ext cx="376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Wanted to know how the wheels rotate</a:t>
            </a:r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A276F5-0F8E-78C9-AB74-0526D93D12CE}"/>
              </a:ext>
            </a:extLst>
          </p:cNvPr>
          <p:cNvSpPr txBox="1"/>
          <p:nvPr/>
        </p:nvSpPr>
        <p:spPr>
          <a:xfrm>
            <a:off x="4509856" y="5242589"/>
            <a:ext cx="3606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possible it is to pack blocks up to that height without it falling?</a:t>
            </a:r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A86206-10F2-910E-3E94-EE6B9FC0FC82}"/>
              </a:ext>
            </a:extLst>
          </p:cNvPr>
          <p:cNvSpPr txBox="1"/>
          <p:nvPr/>
        </p:nvSpPr>
        <p:spPr>
          <a:xfrm>
            <a:off x="8240540" y="4873257"/>
            <a:ext cx="3183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can you sit in Nairobi yet people in Mombasa hear you?</a:t>
            </a:r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EB679D-5783-6C46-334B-934957D6A7DA}"/>
              </a:ext>
            </a:extLst>
          </p:cNvPr>
          <p:cNvSpPr txBox="1"/>
          <p:nvPr/>
        </p:nvSpPr>
        <p:spPr>
          <a:xfrm>
            <a:off x="1360345" y="1442933"/>
            <a:ext cx="8635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curiosities made me asked very scientific questions and shaped my thinking faculties unknowingly…………………today I see the sense through my science education </a:t>
            </a:r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22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BDD94-E53C-86B2-D5C3-5D47A9FD5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491561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science Education about?</a:t>
            </a:r>
            <a:endParaRPr lang="en-G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3416-60C6-20D9-6D9A-AFE4AB1BC1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1944372"/>
            <a:ext cx="9601196" cy="3318936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>
                <a:solidFill>
                  <a:srgbClr val="00B050"/>
                </a:solidFill>
              </a:rPr>
              <a:t>Is about </a:t>
            </a:r>
            <a:r>
              <a:rPr lang="en-US" sz="6600" b="1" dirty="0">
                <a:solidFill>
                  <a:srgbClr val="00B0F0"/>
                </a:solidFill>
              </a:rPr>
              <a:t>curiosity, factual proves and</a:t>
            </a:r>
            <a:r>
              <a:rPr lang="en-US" sz="6600" b="1" dirty="0">
                <a:solidFill>
                  <a:srgbClr val="00B050"/>
                </a:solidFill>
              </a:rPr>
              <a:t> </a:t>
            </a:r>
            <a:r>
              <a:rPr lang="en-US" sz="6600" b="1" dirty="0">
                <a:solidFill>
                  <a:srgbClr val="00B0F0"/>
                </a:solidFill>
              </a:rPr>
              <a:t>fulfilment, </a:t>
            </a:r>
            <a:r>
              <a:rPr lang="en-US" sz="6600" b="1" dirty="0">
                <a:solidFill>
                  <a:srgbClr val="00B050"/>
                </a:solidFill>
              </a:rPr>
              <a:t>and not for </a:t>
            </a:r>
            <a:r>
              <a:rPr lang="en-US" sz="6600" b="1" dirty="0">
                <a:solidFill>
                  <a:srgbClr val="FF0000"/>
                </a:solidFill>
              </a:rPr>
              <a:t>money making</a:t>
            </a:r>
            <a:endParaRPr lang="en-GH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57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D0AA2-63FE-3AD4-77DF-0CF5292F2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88419"/>
            <a:ext cx="9601196" cy="390617"/>
          </a:xfrm>
        </p:spPr>
        <p:txBody>
          <a:bodyPr>
            <a:noAutofit/>
          </a:bodyPr>
          <a:lstStyle/>
          <a:p>
            <a:r>
              <a:rPr lang="en-US" sz="2800" b="1" dirty="0">
                <a:highlight>
                  <a:srgbClr val="00FF00"/>
                </a:highlight>
              </a:rPr>
              <a:t>The Trajectory Started</a:t>
            </a:r>
            <a:endParaRPr lang="en-GH" sz="2800" b="1" dirty="0">
              <a:highlight>
                <a:srgbClr val="00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665E0-822A-76FC-30E8-3FEBE282C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340528"/>
            <a:ext cx="9601196" cy="453534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GH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725A5-FB90-9BF4-71A4-F3AB4F6262BD}"/>
              </a:ext>
            </a:extLst>
          </p:cNvPr>
          <p:cNvSpPr txBox="1"/>
          <p:nvPr/>
        </p:nvSpPr>
        <p:spPr>
          <a:xfrm>
            <a:off x="1010889" y="2628315"/>
            <a:ext cx="42176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Studied Agricultural science including chemistry, physics and elective mathematics. Then studied biology personally, wrote the exams and passed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99FE83-BE54-E54F-EF0D-1C122A426F75}"/>
              </a:ext>
            </a:extLst>
          </p:cNvPr>
          <p:cNvSpPr txBox="1"/>
          <p:nvPr/>
        </p:nvSpPr>
        <p:spPr>
          <a:xfrm>
            <a:off x="6596108" y="3252990"/>
            <a:ext cx="41369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Bagabaga college of Education; I studied science and pre-technical skills, majored in the teaching of science, mathematics, ICT and the pre-technical skills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031E0F-E25A-0F14-2719-120350FEB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10890" y="1329568"/>
            <a:ext cx="3641010" cy="12743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187B4A4-3A6D-98E9-300B-FD260EE028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41165" y="3958225"/>
            <a:ext cx="3174578" cy="20181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B335AD-7691-A47E-54B5-B2EEBE0315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132100" y="1482571"/>
            <a:ext cx="3196792" cy="18473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418BB5C-969C-AF34-D22C-A1D4831C9F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234212" y="4375803"/>
            <a:ext cx="3174579" cy="17841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DD85E2-97B7-A724-B7AA-D01C1A7B4088}"/>
              </a:ext>
            </a:extLst>
          </p:cNvPr>
          <p:cNvSpPr txBox="1"/>
          <p:nvPr/>
        </p:nvSpPr>
        <p:spPr>
          <a:xfrm>
            <a:off x="1010890" y="932155"/>
            <a:ext cx="229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 School Education</a:t>
            </a:r>
            <a:endParaRPr lang="en-GH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151733-B9D6-E941-2300-D5C0913E0CDC}"/>
              </a:ext>
            </a:extLst>
          </p:cNvPr>
          <p:cNvSpPr txBox="1"/>
          <p:nvPr/>
        </p:nvSpPr>
        <p:spPr>
          <a:xfrm>
            <a:off x="7540102" y="1042218"/>
            <a:ext cx="2015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College Education</a:t>
            </a:r>
            <a:endParaRPr lang="en-GH" dirty="0"/>
          </a:p>
        </p:txBody>
      </p:sp>
    </p:spTree>
    <p:extLst>
      <p:ext uri="{BB962C8B-B14F-4D97-AF65-F5344CB8AC3E}">
        <p14:creationId xmlns:p14="http://schemas.microsoft.com/office/powerpoint/2010/main" val="513547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4DC3A-E0E3-F8C3-BE30-B6DA9838F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1" y="79899"/>
            <a:ext cx="9601196" cy="384799"/>
          </a:xfrm>
        </p:spPr>
        <p:txBody>
          <a:bodyPr>
            <a:noAutofit/>
          </a:bodyPr>
          <a:lstStyle/>
          <a:p>
            <a:r>
              <a:rPr lang="en-US" sz="2800" b="1" dirty="0">
                <a:highlight>
                  <a:srgbClr val="00FF00"/>
                </a:highlight>
              </a:rPr>
              <a:t>First Job</a:t>
            </a:r>
            <a:endParaRPr lang="en-GH" sz="2800" b="1" dirty="0">
              <a:highlight>
                <a:srgbClr val="00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3F3A-3677-C614-041F-3B0079A163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411550"/>
            <a:ext cx="9601196" cy="446431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Taught the following subject in High school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                                     ICT                            Mathematics</a:t>
            </a:r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66DD97-7E5A-1D16-4552-6D324F3F82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39160" y="2345635"/>
            <a:ext cx="3518517" cy="26388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D626B2-922E-BD0D-5944-DAB7EDC17F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29958" y="2368064"/>
            <a:ext cx="3403662" cy="17018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2369D2-4694-3CDF-B67D-5028C7D596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0800000" flipV="1">
            <a:off x="8005901" y="2297383"/>
            <a:ext cx="3146209" cy="1772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CE5CF8-8666-040B-30A2-889071589384}"/>
              </a:ext>
            </a:extLst>
          </p:cNvPr>
          <p:cNvSpPr txBox="1"/>
          <p:nvPr/>
        </p:nvSpPr>
        <p:spPr>
          <a:xfrm>
            <a:off x="4356528" y="4069895"/>
            <a:ext cx="4112770" cy="2077403"/>
          </a:xfrm>
          <a:prstGeom prst="ellipse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the drive to be in bioinformatics started here unknowingly as all that is required in Bioinformatics is summarized here</a:t>
            </a:r>
            <a:endParaRPr lang="en-GH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9223A6-F66F-C66D-6638-6F77160B4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661482" y="4615526"/>
            <a:ext cx="1689073" cy="103983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FDB49646-B88B-8E01-5648-0D49B54277F4}"/>
              </a:ext>
            </a:extLst>
          </p:cNvPr>
          <p:cNvSpPr/>
          <p:nvPr/>
        </p:nvSpPr>
        <p:spPr>
          <a:xfrm>
            <a:off x="8705642" y="5095781"/>
            <a:ext cx="521018" cy="239697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38506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BA491-2CB2-9EF0-14FC-474B75F41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43136"/>
            <a:ext cx="9601196" cy="484328"/>
          </a:xfrm>
        </p:spPr>
        <p:txBody>
          <a:bodyPr>
            <a:normAutofit fontScale="90000"/>
          </a:bodyPr>
          <a:lstStyle/>
          <a:p>
            <a:r>
              <a:rPr lang="en-US" dirty="0"/>
              <a:t>University Education, KNUST</a:t>
            </a:r>
            <a:endParaRPr lang="en-G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B96D22-E7E0-C3AC-1FA3-561E9D962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03052" y="1721456"/>
            <a:ext cx="2256155" cy="331787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770F1C-49F9-89CF-CB5E-7BAC92202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13086" y="1732553"/>
            <a:ext cx="2103767" cy="1494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89D611-665D-FEFA-B180-11DB753807C9}"/>
              </a:ext>
            </a:extLst>
          </p:cNvPr>
          <p:cNvSpPr txBox="1"/>
          <p:nvPr/>
        </p:nvSpPr>
        <p:spPr>
          <a:xfrm>
            <a:off x="1532751" y="1233680"/>
            <a:ext cx="2707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B.Sc</a:t>
            </a:r>
            <a:r>
              <a:rPr lang="en-US" dirty="0"/>
              <a:t> Agricultural economics</a:t>
            </a:r>
            <a:endParaRPr lang="en-GH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1DDD5B-CE86-5CD3-DEE9-963C6A773E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731449" y="2479834"/>
            <a:ext cx="2522967" cy="33178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E9A3BE-F980-386B-2559-2F717178D4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189495" y="2424860"/>
            <a:ext cx="2442163" cy="22467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4AECC6-BD79-52E0-F901-4B998B65934C}"/>
              </a:ext>
            </a:extLst>
          </p:cNvPr>
          <p:cNvSpPr txBox="1"/>
          <p:nvPr/>
        </p:nvSpPr>
        <p:spPr>
          <a:xfrm>
            <a:off x="4332303" y="4768717"/>
            <a:ext cx="4500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Studied Globalization on personal basis because I was jobless and decided to use the period to sharpen my economics skills so I could contribute to national economic discourse</a:t>
            </a:r>
            <a:endParaRPr lang="en-GH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B66E7C-C87E-8405-FE63-A60016CC4978}"/>
              </a:ext>
            </a:extLst>
          </p:cNvPr>
          <p:cNvSpPr txBox="1"/>
          <p:nvPr/>
        </p:nvSpPr>
        <p:spPr>
          <a:xfrm>
            <a:off x="7714695" y="1961965"/>
            <a:ext cx="150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Globalization</a:t>
            </a:r>
            <a:endParaRPr lang="en-GH" b="1" dirty="0"/>
          </a:p>
        </p:txBody>
      </p:sp>
    </p:spTree>
    <p:extLst>
      <p:ext uri="{BB962C8B-B14F-4D97-AF65-F5344CB8AC3E}">
        <p14:creationId xmlns:p14="http://schemas.microsoft.com/office/powerpoint/2010/main" val="4222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77EA2-6636-35E0-833A-1F82CFD5B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656948"/>
            <a:ext cx="9601196" cy="43500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Second Job (Private Sector)</a:t>
            </a:r>
            <a:endParaRPr lang="en-GH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357D5-EA63-A34E-64BF-1B5144951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455938"/>
            <a:ext cx="9601196" cy="441993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Worked wit united states Agency on International Development, on the program; Resiliency in Northern Ghana, RING under the project, community led Total sanitation as a CONSULTANT</a:t>
            </a:r>
            <a:endParaRPr lang="en-GH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0C290-A60D-917B-B362-F9FC7BBB4A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4" y="3233917"/>
            <a:ext cx="6072763" cy="19888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411BD3-4D2B-29CF-6E9C-7C576CB9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74" y="2928476"/>
            <a:ext cx="4095960" cy="290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825D5-5BBE-F19F-E183-6315BE244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38" y="795700"/>
            <a:ext cx="9601196" cy="766769"/>
          </a:xfrm>
        </p:spPr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West African sustainable leadership innovative training in bioinformatics Research,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WASLITBRe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workshop, KNUST, GHANA</a:t>
            </a:r>
            <a:endParaRPr lang="en-GH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168B5-34FF-702A-6A91-517E2A6F0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1873188"/>
            <a:ext cx="9601196" cy="4002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 attended the </a:t>
            </a:r>
            <a:r>
              <a:rPr lang="en-US" dirty="0" err="1"/>
              <a:t>WASLITBRe</a:t>
            </a:r>
            <a:r>
              <a:rPr lang="en-US" dirty="0"/>
              <a:t> workshop in 2019 which was on the team </a:t>
            </a:r>
          </a:p>
          <a:p>
            <a:pPr marL="0" indent="0">
              <a:buNone/>
            </a:pPr>
            <a:r>
              <a:rPr lang="en-US" dirty="0"/>
              <a:t>“linking Genomic science to diseases” </a:t>
            </a:r>
            <a:endParaRPr lang="en-G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AC171-7B79-37A0-602C-E3AB14555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478" y="3067320"/>
            <a:ext cx="2246235" cy="29949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F3C737-4D6F-83F2-2205-4035D7B6C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0044" y="3067320"/>
            <a:ext cx="2246235" cy="29949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44FBA9-AC6E-2B32-6807-6A77FD23A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262" y="3143765"/>
            <a:ext cx="3642804" cy="27321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794027-82EB-4EFF-3BBD-62297748FB0E}"/>
              </a:ext>
            </a:extLst>
          </p:cNvPr>
          <p:cNvSpPr txBox="1"/>
          <p:nvPr/>
        </p:nvSpPr>
        <p:spPr>
          <a:xfrm>
            <a:off x="2072009" y="2774433"/>
            <a:ext cx="2275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During the workshop</a:t>
            </a:r>
            <a:endParaRPr lang="en-GH" b="1" dirty="0">
              <a:solidFill>
                <a:srgbClr val="00B0F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B24AEE-E725-EC40-7130-C8002A42399D}"/>
              </a:ext>
            </a:extLst>
          </p:cNvPr>
          <p:cNvSpPr txBox="1"/>
          <p:nvPr/>
        </p:nvSpPr>
        <p:spPr>
          <a:xfrm>
            <a:off x="5197989" y="277443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Other attendees</a:t>
            </a:r>
            <a:endParaRPr lang="en-GH" b="1" dirty="0">
              <a:solidFill>
                <a:srgbClr val="00B0F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BBF9B-FC4C-78F7-A45B-46D29EFA9014}"/>
              </a:ext>
            </a:extLst>
          </p:cNvPr>
          <p:cNvSpPr txBox="1"/>
          <p:nvPr/>
        </p:nvSpPr>
        <p:spPr>
          <a:xfrm>
            <a:off x="8046560" y="2882654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Prof. Brew, facilitator(m)</a:t>
            </a:r>
            <a:endParaRPr lang="en-GH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 pylori-5slides</Template>
  <TotalTime>7528</TotalTime>
  <Words>804</Words>
  <Application>Microsoft Office PowerPoint</Application>
  <PresentationFormat>Widescreen</PresentationFormat>
  <Paragraphs>125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Agency FB</vt:lpstr>
      <vt:lpstr>Arial</vt:lpstr>
      <vt:lpstr>Calibri</vt:lpstr>
      <vt:lpstr>Garamond</vt:lpstr>
      <vt:lpstr>Times New Roman</vt:lpstr>
      <vt:lpstr>Organic</vt:lpstr>
      <vt:lpstr>Science Journey  </vt:lpstr>
      <vt:lpstr>From My Home Region, Najong No2, North East Region, Ghana</vt:lpstr>
      <vt:lpstr>Childhood Ambitions</vt:lpstr>
      <vt:lpstr>What is science Education about?</vt:lpstr>
      <vt:lpstr>The Trajectory Started</vt:lpstr>
      <vt:lpstr>First Job</vt:lpstr>
      <vt:lpstr>University Education, KNUST</vt:lpstr>
      <vt:lpstr>Second Job (Private Sector)</vt:lpstr>
      <vt:lpstr>2nd West African sustainable leadership innovative training in bioinformatics Research, WASLITBRe workshop, KNUST, GHANA</vt:lpstr>
      <vt:lpstr>Masters of Philosophy, MPhil </vt:lpstr>
      <vt:lpstr>In 2019 I got admission to pursue…………..</vt:lpstr>
      <vt:lpstr>3RD WASLITBRe  TAC MEETING  11/04/2022 </vt:lpstr>
      <vt:lpstr>In 2021/2022 Academic year, I got admission to continue with</vt:lpstr>
      <vt:lpstr> PhD Focal Area</vt:lpstr>
      <vt:lpstr>PowerPoint Presentation</vt:lpstr>
      <vt:lpstr>Summary of Science Education Journey</vt:lpstr>
      <vt:lpstr>Academics Triangle</vt:lpstr>
      <vt:lpstr>Research Works Involved in</vt:lpstr>
      <vt:lpstr>Tenets of Learning Science </vt:lpstr>
      <vt:lpstr>PowerPoint Presentation</vt:lpstr>
      <vt:lpstr>PowerPoint Presentation</vt:lpstr>
      <vt:lpstr>ACKNOWLEDGEMENT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WASLITBRe  TAC MEETING  11/04/2022</dc:title>
  <dc:creator>bigbright biigba</dc:creator>
  <cp:lastModifiedBy>bigbright biigba</cp:lastModifiedBy>
  <cp:revision>54</cp:revision>
  <dcterms:created xsi:type="dcterms:W3CDTF">2022-04-12T19:32:50Z</dcterms:created>
  <dcterms:modified xsi:type="dcterms:W3CDTF">2022-07-05T20:24:07Z</dcterms:modified>
</cp:coreProperties>
</file>